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57" r:id="rId3"/>
    <p:sldId id="261" r:id="rId4"/>
    <p:sldId id="262" r:id="rId5"/>
    <p:sldId id="258" r:id="rId6"/>
    <p:sldId id="260" r:id="rId7"/>
    <p:sldId id="266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466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87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69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046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28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23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39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8B1FD7-AF64-4CD4-8B05-9B8ED82A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68BA97-BC4C-4FB0-93B9-FF90B770B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B91A0C-62DC-4231-B6D8-4EFD6F6FD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B31C0C-BC99-4E1C-84DF-B2CA67DF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A48A90-7665-4E88-B019-DF95C27A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46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8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693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2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2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06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71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40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60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78E22A9-EF39-480E-948A-F754637352DD}" type="datetimeFigureOut">
              <a:rPr lang="zh-TW" altLang="en-US" smtClean="0"/>
              <a:t>2021/9/14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CA75D79-2315-47F5-99D2-7121FFDC9C0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553195-C6F3-481B-8A6A-18138364B2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/>
              <a:t>學年</a:t>
            </a:r>
            <a:r>
              <a:rPr lang="zh-TW" altLang="en-US" dirty="0" smtClean="0"/>
              <a:t>度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防災</a:t>
            </a:r>
            <a:r>
              <a:rPr lang="zh-TW" altLang="en-US" dirty="0"/>
              <a:t>演練會議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0311F4F-D57F-4514-9B7D-EC7731038C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endParaRPr lang="en-US" altLang="zh-TW" dirty="0"/>
          </a:p>
          <a:p>
            <a:pPr algn="r"/>
            <a:r>
              <a:rPr lang="en-US" altLang="zh-TW" sz="11200" dirty="0"/>
              <a:t>110.09.14</a:t>
            </a:r>
          </a:p>
          <a:p>
            <a:pPr algn="r"/>
            <a:r>
              <a:rPr lang="zh-TW" altLang="en-US" sz="11200" dirty="0"/>
              <a:t>報告人：學務處</a:t>
            </a:r>
          </a:p>
        </p:txBody>
      </p:sp>
    </p:spTree>
    <p:extLst>
      <p:ext uri="{BB962C8B-B14F-4D97-AF65-F5344CB8AC3E}">
        <p14:creationId xmlns:p14="http://schemas.microsoft.com/office/powerpoint/2010/main" val="2803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378C6E-F702-42B8-97B1-214E3AEA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下次演練時間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8A8BE8-34AF-4FAB-A45F-E3F7EAA4A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110.09.15(</a:t>
            </a:r>
            <a:r>
              <a:rPr lang="zh-TW" altLang="en-US" sz="4000" dirty="0"/>
              <a:t>三</a:t>
            </a:r>
            <a:r>
              <a:rPr lang="en-US" altLang="zh-TW" sz="4000" dirty="0"/>
              <a:t>)</a:t>
            </a:r>
            <a:r>
              <a:rPr lang="zh-TW" altLang="en-US" sz="4000" dirty="0"/>
              <a:t>   </a:t>
            </a:r>
            <a:r>
              <a:rPr lang="en-US" altLang="zh-TW" sz="4000" dirty="0"/>
              <a:t>8:10</a:t>
            </a:r>
          </a:p>
          <a:p>
            <a:r>
              <a:rPr lang="en-US" altLang="zh-TW" sz="4000" dirty="0"/>
              <a:t>110.09.17</a:t>
            </a:r>
            <a:r>
              <a:rPr lang="zh-TW" altLang="en-US" sz="4000" dirty="0"/>
              <a:t> </a:t>
            </a:r>
            <a:r>
              <a:rPr lang="en-US" altLang="zh-TW" sz="4000" dirty="0" smtClean="0"/>
              <a:t>(</a:t>
            </a:r>
            <a:r>
              <a:rPr lang="zh-TW" altLang="en-US" sz="4000" dirty="0"/>
              <a:t>五</a:t>
            </a:r>
            <a:r>
              <a:rPr lang="en-US" altLang="zh-TW" sz="4000" dirty="0" smtClean="0"/>
              <a:t>)</a:t>
            </a:r>
            <a:r>
              <a:rPr lang="zh-TW" altLang="en-US" sz="4000" dirty="0" smtClean="0"/>
              <a:t>   </a:t>
            </a:r>
            <a:r>
              <a:rPr lang="en-US" altLang="zh-TW" sz="4000" dirty="0"/>
              <a:t>9:21</a:t>
            </a:r>
          </a:p>
          <a:p>
            <a:pPr marL="0" indent="0">
              <a:buNone/>
            </a:pP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89813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392714-4CB3-4752-A8EA-5E03A3217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4" y="286789"/>
            <a:ext cx="10396882" cy="1151965"/>
          </a:xfrm>
        </p:spPr>
        <p:txBody>
          <a:bodyPr/>
          <a:lstStyle/>
          <a:p>
            <a:r>
              <a:rPr lang="zh-TW" altLang="en-US" dirty="0"/>
              <a:t>各組分工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66F5DF93-FB54-476B-8A79-3F8444B283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747214"/>
              </p:ext>
            </p:extLst>
          </p:nvPr>
        </p:nvGraphicFramePr>
        <p:xfrm>
          <a:off x="532015" y="1574353"/>
          <a:ext cx="10650421" cy="3554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33317">
                  <a:extLst>
                    <a:ext uri="{9D8B030D-6E8A-4147-A177-3AD203B41FA5}">
                      <a16:colId xmlns:a16="http://schemas.microsoft.com/office/drawing/2014/main" val="726337221"/>
                    </a:ext>
                  </a:extLst>
                </a:gridCol>
                <a:gridCol w="1298980">
                  <a:extLst>
                    <a:ext uri="{9D8B030D-6E8A-4147-A177-3AD203B41FA5}">
                      <a16:colId xmlns:a16="http://schemas.microsoft.com/office/drawing/2014/main" val="1971178690"/>
                    </a:ext>
                  </a:extLst>
                </a:gridCol>
                <a:gridCol w="1267666">
                  <a:extLst>
                    <a:ext uri="{9D8B030D-6E8A-4147-A177-3AD203B41FA5}">
                      <a16:colId xmlns:a16="http://schemas.microsoft.com/office/drawing/2014/main" val="1573773571"/>
                    </a:ext>
                  </a:extLst>
                </a:gridCol>
                <a:gridCol w="5950458">
                  <a:extLst>
                    <a:ext uri="{9D8B030D-6E8A-4147-A177-3AD203B41FA5}">
                      <a16:colId xmlns:a16="http://schemas.microsoft.com/office/drawing/2014/main" val="1783593729"/>
                    </a:ext>
                  </a:extLst>
                </a:gridCol>
              </a:tblGrid>
              <a:tr h="492586"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</a:rPr>
                        <a:t>編組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</a:rPr>
                        <a:t>負責人員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</a:rPr>
                        <a:t>代理人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kern="100">
                          <a:effectLst/>
                        </a:rPr>
                        <a:t>負責工作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62939693"/>
                  </a:ext>
                </a:extLst>
              </a:tr>
              <a:tr h="143671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指揮官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i="1" u="sng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校長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莊政道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林郁鳴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負責指揮、督導、協調。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負責協調及主導各組中所有運作。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負責統一對外發言。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16498201"/>
                  </a:ext>
                </a:extLst>
              </a:tr>
              <a:tr h="16252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通報組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學務主任 學務處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校安中心人員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組長鄭富美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蔡宜政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彭敷明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蔡宜政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彭敷明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林郁鳴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以電話通報應變中心已疏散人數、收容地點、災情及學校教職員、學生疏散情況。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負責蒐集、評估、傳播和使用有關於災害與資源 狀況發展的資訊。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6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校外應變支援單位之聯絡資訊。</a:t>
                      </a:r>
                      <a:endParaRPr lang="zh-TW" sz="16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56267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62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25AD8A7-7484-405E-A520-AE5936B8D8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600350"/>
              </p:ext>
            </p:extLst>
          </p:nvPr>
        </p:nvGraphicFramePr>
        <p:xfrm>
          <a:off x="586047" y="417830"/>
          <a:ext cx="10536382" cy="4835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4095">
                  <a:extLst>
                    <a:ext uri="{9D8B030D-6E8A-4147-A177-3AD203B41FA5}">
                      <a16:colId xmlns:a16="http://schemas.microsoft.com/office/drawing/2014/main" val="3075526254"/>
                    </a:ext>
                  </a:extLst>
                </a:gridCol>
                <a:gridCol w="1736478">
                  <a:extLst>
                    <a:ext uri="{9D8B030D-6E8A-4147-A177-3AD203B41FA5}">
                      <a16:colId xmlns:a16="http://schemas.microsoft.com/office/drawing/2014/main" val="1134362156"/>
                    </a:ext>
                  </a:extLst>
                </a:gridCol>
                <a:gridCol w="1434064">
                  <a:extLst>
                    <a:ext uri="{9D8B030D-6E8A-4147-A177-3AD203B41FA5}">
                      <a16:colId xmlns:a16="http://schemas.microsoft.com/office/drawing/2014/main" val="173819655"/>
                    </a:ext>
                  </a:extLst>
                </a:gridCol>
                <a:gridCol w="4731745">
                  <a:extLst>
                    <a:ext uri="{9D8B030D-6E8A-4147-A177-3AD203B41FA5}">
                      <a16:colId xmlns:a16="http://schemas.microsoft.com/office/drawing/2014/main" val="150410246"/>
                    </a:ext>
                  </a:extLst>
                </a:gridCol>
              </a:tblGrid>
              <a:tr h="505317"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編組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負責人員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代理人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負責工作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34468272"/>
                  </a:ext>
                </a:extLst>
              </a:tr>
              <a:tr h="227657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避難引導組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教務處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幼兒園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各班導師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資源班老師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人事主任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志工隊避難引導班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組長陳政芳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楊健雄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簡馨語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許芳慈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盧秀如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吳純玉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吳貞慧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李佳怡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葉婷惠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楊健雄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簡馨語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許芳慈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盧秀如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李佳怡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吳純玉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吳貞慧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葉婷惠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分配責任區，協助疏散學校教職員、學生至避難所。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清點學生人數並上報指揮官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選定一適當地點作為臨時避難地點。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協助登記至避難所人員之身份、人數。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設置服務站，提供協助與諮詢。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協助疏散學區周遭受災民眾至避難所。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協助周遭受災民眾至避難所，登記身分、人數。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80003786"/>
                  </a:ext>
                </a:extLst>
              </a:tr>
              <a:tr h="20539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搶救組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總務處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技工</a:t>
                      </a:r>
                      <a:r>
                        <a:rPr lang="en-US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技佐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志工隊搶救班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組長吳柏翰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庾國威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洪俊賢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賴錦瑩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林宏胤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楊椀如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蔡樟松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蕭郁璋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庾國威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洪俊賢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賴錦瑩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林宏胤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楊椀如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蔡樟松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蕭郁璋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受災學校教職員生之搶救及搜救。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清除障礙物協助逃生。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強制疏散不願避難之學校教職員生。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依情況支援安全防護組、緊急救護組。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9913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94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0CED8636-53CC-40DE-B84C-1F7A3AB76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6037894"/>
              </p:ext>
            </p:extLst>
          </p:nvPr>
        </p:nvGraphicFramePr>
        <p:xfrm>
          <a:off x="411480" y="426141"/>
          <a:ext cx="10811786" cy="4839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947">
                  <a:extLst>
                    <a:ext uri="{9D8B030D-6E8A-4147-A177-3AD203B41FA5}">
                      <a16:colId xmlns:a16="http://schemas.microsoft.com/office/drawing/2014/main" val="2767467049"/>
                    </a:ext>
                  </a:extLst>
                </a:gridCol>
                <a:gridCol w="1712015">
                  <a:extLst>
                    <a:ext uri="{9D8B030D-6E8A-4147-A177-3AD203B41FA5}">
                      <a16:colId xmlns:a16="http://schemas.microsoft.com/office/drawing/2014/main" val="1253789187"/>
                    </a:ext>
                  </a:extLst>
                </a:gridCol>
                <a:gridCol w="1467015">
                  <a:extLst>
                    <a:ext uri="{9D8B030D-6E8A-4147-A177-3AD203B41FA5}">
                      <a16:colId xmlns:a16="http://schemas.microsoft.com/office/drawing/2014/main" val="4192230911"/>
                    </a:ext>
                  </a:extLst>
                </a:gridCol>
                <a:gridCol w="4929809">
                  <a:extLst>
                    <a:ext uri="{9D8B030D-6E8A-4147-A177-3AD203B41FA5}">
                      <a16:colId xmlns:a16="http://schemas.microsoft.com/office/drawing/2014/main" val="3370645303"/>
                    </a:ext>
                  </a:extLst>
                </a:gridCol>
              </a:tblGrid>
              <a:tr h="408020"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編組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負責人員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代理人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8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負責工作</a:t>
                      </a:r>
                      <a:endParaRPr lang="zh-TW" sz="18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7105855"/>
                  </a:ext>
                </a:extLst>
              </a:tr>
              <a:tr h="172634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安全防護組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總務處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主計主任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警衛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組長陳伯榮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陳燦卿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陳強漢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蕭秀雯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董穎蓉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郭家蓁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黃瑛璜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陳雅惠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陳燦卿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陳強漢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蕭秀雯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董穎蓉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郭家蓁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黃瑛璜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陳雅惠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協助發放生活物資、糧食及飲水。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各項救災物資之登記、造冊、保管及分配。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協助設置警戒標誌及交通 管制。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維護學校災區及避難場所治安。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防救災設施操作。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人員搶救完畢且無持續性災害時，檢視校內之建物是否有傾倒之危險。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針對可能具危險之建築物設立警戒線或標示。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88196606"/>
                  </a:ext>
                </a:extLst>
              </a:tr>
              <a:tr h="25115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緊急救護組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保健室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輔導室</a:t>
                      </a:r>
                      <a:r>
                        <a:rPr lang="en-US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輔導處</a:t>
                      </a:r>
                      <a:r>
                        <a:rPr lang="en-US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i="1" u="sng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志工隊緊急救護班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b="1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組長李宜芳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邱國男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蘇怡如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陳虹汝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吳淑靜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魏憶如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卓宜蔚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邱國男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蘇怡如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陳虹汝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吳淑靜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魏憶如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zh-TW" sz="14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卓宜蔚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400" kern="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基本急救、重傷患就醫護送。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心理諮商。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14300" indent="-11430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協助安撫學生，提供紓解壓力方法。。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zh-TW" sz="1400" b="1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平日工作：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急救常識宣導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研議跨行政區及鄰近醫療單位，協調相互支援機制。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5410" indent="-9017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將校內備有之急救物資、搶救器材登錄造冊，詳細記錄數量及放置地點。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05410" indent="-105410" algn="just">
                        <a:lnSpc>
                          <a:spcPct val="100000"/>
                        </a:lnSpc>
                      </a:pPr>
                      <a:r>
                        <a:rPr lang="en-US" sz="1400" kern="100" dirty="0">
                          <a:effectLst/>
                          <a:latin typeface="新細明體" panose="02020500000000000000" pitchFamily="18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zh-TW" sz="14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緊急救護組每月應確認急救器材內容，檢查是否短缺，並將放置日期過久之用品進行替換。</a:t>
                      </a:r>
                      <a:endParaRPr lang="zh-TW" sz="14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691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6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7B73D-695F-43BA-99A5-01C3F3B2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13" y="170409"/>
            <a:ext cx="10396882" cy="1151965"/>
          </a:xfrm>
        </p:spPr>
        <p:txBody>
          <a:bodyPr/>
          <a:lstStyle/>
          <a:p>
            <a:r>
              <a:rPr kumimoji="0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協助清點各學年人員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0B71C200-5D5E-438F-B26F-401F6D465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948167"/>
              </p:ext>
            </p:extLst>
          </p:nvPr>
        </p:nvGraphicFramePr>
        <p:xfrm>
          <a:off x="873113" y="1176071"/>
          <a:ext cx="9939129" cy="4556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3043">
                  <a:extLst>
                    <a:ext uri="{9D8B030D-6E8A-4147-A177-3AD203B41FA5}">
                      <a16:colId xmlns:a16="http://schemas.microsoft.com/office/drawing/2014/main" val="3461238376"/>
                    </a:ext>
                  </a:extLst>
                </a:gridCol>
                <a:gridCol w="3313043">
                  <a:extLst>
                    <a:ext uri="{9D8B030D-6E8A-4147-A177-3AD203B41FA5}">
                      <a16:colId xmlns:a16="http://schemas.microsoft.com/office/drawing/2014/main" val="1002387469"/>
                    </a:ext>
                  </a:extLst>
                </a:gridCol>
                <a:gridCol w="3313043">
                  <a:extLst>
                    <a:ext uri="{9D8B030D-6E8A-4147-A177-3AD203B41FA5}">
                      <a16:colId xmlns:a16="http://schemas.microsoft.com/office/drawing/2014/main" val="3442321966"/>
                    </a:ext>
                  </a:extLst>
                </a:gridCol>
              </a:tblGrid>
              <a:tr h="556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負責清點人員</a:t>
                      </a:r>
                      <a:endParaRPr lang="zh-TW" sz="2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b="1" kern="100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代理人</a:t>
                      </a:r>
                      <a:endParaRPr lang="zh-TW" sz="2000" b="1" kern="1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206629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一年級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涂采</a:t>
                      </a: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璇</a:t>
                      </a:r>
                      <a:endParaRPr 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4133153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二年級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吳英秀</a:t>
                      </a:r>
                      <a:endParaRPr lang="zh-TW" altLang="zh-TW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8359636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>
                          <a:effectLst/>
                        </a:rPr>
                        <a:t>三年級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葉婉婷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737277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四年級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涂月珍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042120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>
                          <a:effectLst/>
                        </a:rPr>
                        <a:t>五年級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翁姿瑤</a:t>
                      </a:r>
                      <a:endParaRPr lang="zh-TW" altLang="zh-TW" sz="20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850782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>
                          <a:effectLst/>
                        </a:rPr>
                        <a:t>六年級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詹莉萍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各年級學年主任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509020"/>
                  </a:ext>
                </a:extLst>
              </a:tr>
              <a:tr h="573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>
                          <a:effectLst/>
                        </a:rPr>
                        <a:t>幼兒園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0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李佩璇</a:t>
                      </a:r>
                      <a:endParaRPr lang="zh-TW" sz="20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2000" kern="100" dirty="0">
                          <a:effectLst/>
                        </a:rPr>
                        <a:t>幼兒園主任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908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657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55BA0E4A-0F35-4E5D-B91E-8C9E49127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68"/>
            <a:ext cx="11912138" cy="6499587"/>
          </a:xfrm>
        </p:spPr>
      </p:pic>
    </p:spTree>
    <p:extLst>
      <p:ext uri="{BB962C8B-B14F-4D97-AF65-F5344CB8AC3E}">
        <p14:creationId xmlns:p14="http://schemas.microsoft.com/office/powerpoint/2010/main" val="181919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" y="1085160"/>
            <a:ext cx="5928801" cy="4035480"/>
          </a:xfrm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28" y="1085160"/>
            <a:ext cx="5465375" cy="4035480"/>
          </a:xfr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8CD438CB-5596-401C-842D-7D96D2845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70" y="83128"/>
            <a:ext cx="10396882" cy="1151965"/>
          </a:xfrm>
        </p:spPr>
        <p:txBody>
          <a:bodyPr/>
          <a:lstStyle/>
          <a:p>
            <a:r>
              <a:rPr lang="zh-TW" altLang="en-US" dirty="0"/>
              <a:t>疏散演練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660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D438CB-5596-401C-842D-7D96D2845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0CFE6F-AE97-4628-9EFC-DADF7A50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各組確實回報</a:t>
            </a:r>
            <a:r>
              <a:rPr lang="en-US" altLang="zh-TW" sz="2800" dirty="0"/>
              <a:t>(</a:t>
            </a:r>
            <a:r>
              <a:rPr lang="zh-TW" altLang="en-US" sz="2800" dirty="0"/>
              <a:t>無分配工作之科任</a:t>
            </a:r>
            <a:r>
              <a:rPr lang="zh-TW" altLang="en-US" sz="2800" dirty="0" smtClean="0"/>
              <a:t>教師，請</a:t>
            </a:r>
            <a:r>
              <a:rPr lang="zh-TW" altLang="en-US" sz="2800" dirty="0"/>
              <a:t>找引導避難組回報</a:t>
            </a:r>
            <a:r>
              <a:rPr lang="en-US" altLang="zh-TW" sz="2800" dirty="0"/>
              <a:t>)</a:t>
            </a:r>
          </a:p>
          <a:p>
            <a:r>
              <a:rPr lang="zh-TW" altLang="en-US" sz="2800" dirty="0"/>
              <a:t>臂章或背心確實</a:t>
            </a:r>
            <a:r>
              <a:rPr lang="zh-TW" altLang="en-US" sz="2800" dirty="0" smtClean="0"/>
              <a:t>穿戴。</a:t>
            </a:r>
            <a:endParaRPr lang="en-US" altLang="zh-TW" sz="2800" dirty="0"/>
          </a:p>
          <a:p>
            <a:r>
              <a:rPr lang="zh-TW" altLang="en-US" sz="2800" dirty="0"/>
              <a:t>確實做好不推、不跑、不</a:t>
            </a:r>
            <a:r>
              <a:rPr lang="zh-TW" altLang="en-US" sz="2800" dirty="0" smtClean="0"/>
              <a:t>語。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29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2CA066-9D0F-4619-9660-9B265CDE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集合哨聲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E9BA21-4905-4FF5-A2FC-C3A61D98C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一長四短 </a:t>
            </a:r>
            <a:r>
              <a:rPr lang="zh-TW" altLang="en-US" sz="2800" dirty="0" smtClean="0"/>
              <a:t>。</a:t>
            </a:r>
            <a:endParaRPr lang="en-US" altLang="zh-TW" sz="2800" dirty="0"/>
          </a:p>
          <a:p>
            <a:r>
              <a:rPr lang="zh-TW" altLang="en-US" sz="2800" dirty="0"/>
              <a:t>指揮官吹哨後，各組組長吹哨</a:t>
            </a:r>
            <a:r>
              <a:rPr lang="en-US" altLang="zh-TW" sz="2800" dirty="0"/>
              <a:t>(</a:t>
            </a:r>
            <a:r>
              <a:rPr lang="zh-TW" altLang="en-US" sz="2800" dirty="0"/>
              <a:t>一長四短</a:t>
            </a:r>
            <a:r>
              <a:rPr lang="en-US" altLang="zh-TW" sz="2800" dirty="0"/>
              <a:t>)</a:t>
            </a:r>
            <a:r>
              <a:rPr lang="zh-TW" altLang="en-US" sz="2800" dirty="0" smtClean="0"/>
              <a:t>回應。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26251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主要賽事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賽事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賽事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主要賽事</Template>
  <TotalTime>1024</TotalTime>
  <Words>653</Words>
  <Application>Microsoft Office PowerPoint</Application>
  <PresentationFormat>寬螢幕</PresentationFormat>
  <Paragraphs>197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新細明體</vt:lpstr>
      <vt:lpstr>標楷體</vt:lpstr>
      <vt:lpstr>Arial</vt:lpstr>
      <vt:lpstr>Calibri</vt:lpstr>
      <vt:lpstr>Impact</vt:lpstr>
      <vt:lpstr>Times New Roman</vt:lpstr>
      <vt:lpstr>主要賽事</vt:lpstr>
      <vt:lpstr>110學年度 防災演練會議</vt:lpstr>
      <vt:lpstr>各組分工</vt:lpstr>
      <vt:lpstr>PowerPoint 簡報</vt:lpstr>
      <vt:lpstr>PowerPoint 簡報</vt:lpstr>
      <vt:lpstr>協助清點各學年人員</vt:lpstr>
      <vt:lpstr>PowerPoint 簡報</vt:lpstr>
      <vt:lpstr>疏散演練</vt:lpstr>
      <vt:lpstr>注意事項</vt:lpstr>
      <vt:lpstr>集合哨聲</vt:lpstr>
      <vt:lpstr>下次演練時間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防災演練會議</dc:title>
  <dc:creator>學務主任</dc:creator>
  <cp:lastModifiedBy>user</cp:lastModifiedBy>
  <cp:revision>13</cp:revision>
  <dcterms:created xsi:type="dcterms:W3CDTF">2021-03-29T07:29:16Z</dcterms:created>
  <dcterms:modified xsi:type="dcterms:W3CDTF">2021-09-14T05:19:03Z</dcterms:modified>
</cp:coreProperties>
</file>