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6" r:id="rId8"/>
    <p:sldId id="265" r:id="rId9"/>
    <p:sldId id="267" r:id="rId10"/>
    <p:sldId id="268" r:id="rId11"/>
    <p:sldId id="269" r:id="rId12"/>
    <p:sldId id="270" r:id="rId13"/>
    <p:sldId id="264" r:id="rId14"/>
    <p:sldId id="271" r:id="rId15"/>
    <p:sldId id="272" r:id="rId16"/>
    <p:sldId id="273" r:id="rId17"/>
    <p:sldId id="274" r:id="rId18"/>
    <p:sldId id="282" r:id="rId19"/>
    <p:sldId id="283" r:id="rId20"/>
    <p:sldId id="284" r:id="rId21"/>
    <p:sldId id="285" r:id="rId22"/>
    <p:sldId id="286" r:id="rId23"/>
    <p:sldId id="287" r:id="rId24"/>
    <p:sldId id="277" r:id="rId25"/>
    <p:sldId id="278" r:id="rId26"/>
    <p:sldId id="279" r:id="rId27"/>
    <p:sldId id="280" r:id="rId28"/>
    <p:sldId id="281" r:id="rId29"/>
  </p:sldIdLst>
  <p:sldSz cx="12192000" cy="6858000"/>
  <p:notesSz cx="6735763" cy="98663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77B77-6E3F-415A-851B-64E2878C7E38}" type="datetimeFigureOut">
              <a:rPr lang="zh-TW" altLang="en-US" smtClean="0"/>
              <a:t>2017/11/17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E01DF-9E9A-4FCA-A76F-4BAD37E902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9125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A60B-7A2C-4329-96B1-58BC49ECAF2E}" type="datetimeFigureOut">
              <a:rPr lang="zh-TW" altLang="en-US" smtClean="0"/>
              <a:t>2017/11/17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FCE0-931A-4343-B583-A733896A94B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60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A60B-7A2C-4329-96B1-58BC49ECAF2E}" type="datetimeFigureOut">
              <a:rPr lang="zh-TW" altLang="en-US" smtClean="0"/>
              <a:t>2017/11/17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FCE0-931A-4343-B583-A733896A94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029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A60B-7A2C-4329-96B1-58BC49ECAF2E}" type="datetimeFigureOut">
              <a:rPr lang="zh-TW" altLang="en-US" smtClean="0"/>
              <a:t>2017/11/17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FCE0-931A-4343-B583-A733896A94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992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A60B-7A2C-4329-96B1-58BC49ECAF2E}" type="datetimeFigureOut">
              <a:rPr lang="zh-TW" altLang="en-US" smtClean="0"/>
              <a:t>2017/11/17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FCE0-931A-4343-B583-A733896A94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776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A60B-7A2C-4329-96B1-58BC49ECAF2E}" type="datetimeFigureOut">
              <a:rPr lang="zh-TW" altLang="en-US" smtClean="0"/>
              <a:t>2017/11/17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FCE0-931A-4343-B583-A733896A94B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470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A60B-7A2C-4329-96B1-58BC49ECAF2E}" type="datetimeFigureOut">
              <a:rPr lang="zh-TW" altLang="en-US" smtClean="0"/>
              <a:t>2017/11/17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FCE0-931A-4343-B583-A733896A94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32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A60B-7A2C-4329-96B1-58BC49ECAF2E}" type="datetimeFigureOut">
              <a:rPr lang="zh-TW" altLang="en-US" smtClean="0"/>
              <a:t>2017/11/17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FCE0-931A-4343-B583-A733896A94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7431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A60B-7A2C-4329-96B1-58BC49ECAF2E}" type="datetimeFigureOut">
              <a:rPr lang="zh-TW" altLang="en-US" smtClean="0"/>
              <a:t>2017/11/17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FCE0-931A-4343-B583-A733896A94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839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A60B-7A2C-4329-96B1-58BC49ECAF2E}" type="datetimeFigureOut">
              <a:rPr lang="zh-TW" altLang="en-US" smtClean="0"/>
              <a:t>2017/11/17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FCE0-931A-4343-B583-A733896A94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0238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FE9A60B-7A2C-4329-96B1-58BC49ECAF2E}" type="datetimeFigureOut">
              <a:rPr lang="zh-TW" altLang="en-US" smtClean="0"/>
              <a:t>2017/11/17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26FCE0-931A-4343-B583-A733896A94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716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A60B-7A2C-4329-96B1-58BC49ECAF2E}" type="datetimeFigureOut">
              <a:rPr lang="zh-TW" altLang="en-US" smtClean="0"/>
              <a:t>2017/11/17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FCE0-931A-4343-B583-A733896A94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2431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FE9A60B-7A2C-4329-96B1-58BC49ECAF2E}" type="datetimeFigureOut">
              <a:rPr lang="zh-TW" altLang="en-US" smtClean="0"/>
              <a:t>2017/11/17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B26FCE0-931A-4343-B583-A733896A94B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4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嘉義縣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年地震防災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教育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學藝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競賽暨有獎徵答活動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主辦單位：嘉義縣政府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合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辦單位：財團法人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住宅地震保險基金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宣導單位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：南</a:t>
            </a:r>
            <a:r>
              <a:rPr lang="zh-TW" altLang="en-US" sz="3200" smtClean="0">
                <a:latin typeface="標楷體" panose="03000509000000000000" pitchFamily="65" charset="-120"/>
                <a:ea typeface="標楷體" panose="03000509000000000000" pitchFamily="65" charset="-120"/>
              </a:rPr>
              <a:t>新國小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9785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24704" y="388285"/>
            <a:ext cx="78598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kern="0" dirty="0">
                <a:solidFill>
                  <a:srgbClr val="0070C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+mj-cs"/>
              </a:rPr>
              <a:t>四</a:t>
            </a:r>
            <a:r>
              <a:rPr kumimoji="1" lang="zh-TW" altLang="en-US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華康中黑體" panose="020B0509000000000000" pitchFamily="49" charset="-120"/>
                <a:ea typeface="華康中黑體" panose="020B0509000000000000" pitchFamily="49" charset="-120"/>
                <a:cs typeface="+mj-cs"/>
              </a:rPr>
              <a:t>、遇到地震之正確應變作為 </a:t>
            </a:r>
            <a:endParaRPr kumimoji="0" lang="zh-TW" altLang="en-US" sz="44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118" y="1394615"/>
            <a:ext cx="4148978" cy="467619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506" y="388285"/>
            <a:ext cx="3894046" cy="597873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24704" y="5886145"/>
            <a:ext cx="380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資料來源：內政部台灣抗震網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165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281" y="489697"/>
            <a:ext cx="4764741" cy="567004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929" y="1626960"/>
            <a:ext cx="3438525" cy="44386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58587" y="347944"/>
            <a:ext cx="78598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kern="0" dirty="0">
                <a:solidFill>
                  <a:srgbClr val="0070C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+mj-cs"/>
              </a:rPr>
              <a:t>四</a:t>
            </a:r>
            <a:r>
              <a:rPr kumimoji="1" lang="zh-TW" altLang="en-US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華康中黑體" panose="020B0509000000000000" pitchFamily="49" charset="-120"/>
                <a:ea typeface="華康中黑體" panose="020B0509000000000000" pitchFamily="49" charset="-120"/>
                <a:cs typeface="+mj-cs"/>
              </a:rPr>
              <a:t>、遇到地震之正確應變作為 </a:t>
            </a:r>
            <a:endParaRPr kumimoji="0" lang="zh-TW" altLang="en-US" sz="44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39558" y="5933927"/>
            <a:ext cx="380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資料來源：內政部台灣抗震網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514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184" y="443753"/>
            <a:ext cx="4018710" cy="616611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83" y="443753"/>
            <a:ext cx="3914775" cy="428625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020" y="583546"/>
            <a:ext cx="3562350" cy="378142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39558" y="5933927"/>
            <a:ext cx="380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資料來源：內政部台灣抗震網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768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39558" y="5933927"/>
            <a:ext cx="380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資料來源：內政部台灣抗震網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358587" y="347944"/>
            <a:ext cx="78598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kern="0" noProof="0" dirty="0" smtClean="0">
                <a:solidFill>
                  <a:srgbClr val="0070C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+mj-cs"/>
              </a:rPr>
              <a:t>五</a:t>
            </a:r>
            <a:r>
              <a:rPr kumimoji="1" lang="zh-TW" altLang="en-US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華康中黑體" panose="020B0509000000000000" pitchFamily="49" charset="-120"/>
                <a:ea typeface="華康中黑體" panose="020B0509000000000000" pitchFamily="49" charset="-120"/>
                <a:cs typeface="+mj-cs"/>
              </a:rPr>
              <a:t>、政府政策性住宅地震保險 </a:t>
            </a:r>
            <a:endParaRPr kumimoji="0" lang="zh-TW" altLang="en-US" sz="44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" y="1492623"/>
            <a:ext cx="6218479" cy="371075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441" y="1562075"/>
            <a:ext cx="4829847" cy="400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39558" y="5933927"/>
            <a:ext cx="380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資料來源：內政部台灣抗震網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58" y="1508591"/>
            <a:ext cx="5167012" cy="426669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570" y="2351686"/>
            <a:ext cx="6201853" cy="358224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8587" y="347944"/>
            <a:ext cx="78598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kern="0" noProof="0" dirty="0" smtClean="0">
                <a:solidFill>
                  <a:srgbClr val="0070C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+mj-cs"/>
              </a:rPr>
              <a:t>五</a:t>
            </a:r>
            <a:r>
              <a:rPr kumimoji="1" lang="zh-TW" altLang="en-US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華康中黑體" panose="020B0509000000000000" pitchFamily="49" charset="-120"/>
                <a:ea typeface="華康中黑體" panose="020B0509000000000000" pitchFamily="49" charset="-120"/>
                <a:cs typeface="+mj-cs"/>
              </a:rPr>
              <a:t>、政府政策性住宅地震保險 </a:t>
            </a:r>
            <a:endParaRPr kumimoji="0" lang="zh-TW" altLang="en-US" sz="44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0268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39558" y="5933927"/>
            <a:ext cx="380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資料來源：內政部台灣抗震網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56" y="1391776"/>
            <a:ext cx="11073861" cy="426776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58587" y="347944"/>
            <a:ext cx="78598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kern="0" noProof="0" dirty="0" smtClean="0">
                <a:solidFill>
                  <a:srgbClr val="0070C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+mj-cs"/>
              </a:rPr>
              <a:t>五</a:t>
            </a:r>
            <a:r>
              <a:rPr kumimoji="1" lang="zh-TW" altLang="en-US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華康中黑體" panose="020B0509000000000000" pitchFamily="49" charset="-120"/>
                <a:ea typeface="華康中黑體" panose="020B0509000000000000" pitchFamily="49" charset="-120"/>
                <a:cs typeface="+mj-cs"/>
              </a:rPr>
              <a:t>、政府政策性住宅地震保險 </a:t>
            </a:r>
            <a:endParaRPr kumimoji="0" lang="zh-TW" altLang="en-US" sz="44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0584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176" y="1303523"/>
            <a:ext cx="9172295" cy="505696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8587" y="347944"/>
            <a:ext cx="78598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kern="0" noProof="0" dirty="0" smtClean="0">
                <a:solidFill>
                  <a:srgbClr val="0070C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+mj-cs"/>
              </a:rPr>
              <a:t>五</a:t>
            </a:r>
            <a:r>
              <a:rPr kumimoji="1" lang="zh-TW" altLang="en-US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華康中黑體" panose="020B0509000000000000" pitchFamily="49" charset="-120"/>
                <a:ea typeface="華康中黑體" panose="020B0509000000000000" pitchFamily="49" charset="-120"/>
                <a:cs typeface="+mj-cs"/>
              </a:rPr>
              <a:t>、政府政策性住宅地震保險 </a:t>
            </a:r>
            <a:endParaRPr kumimoji="0" lang="zh-TW" altLang="en-US" sz="44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5790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770864" y="5933927"/>
            <a:ext cx="380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資料來源：內政部台灣抗震網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46" y="1209770"/>
            <a:ext cx="5734331" cy="490882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58587" y="347944"/>
            <a:ext cx="78598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kern="0" noProof="0" dirty="0" smtClean="0">
                <a:solidFill>
                  <a:srgbClr val="0070C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+mj-cs"/>
              </a:rPr>
              <a:t>五</a:t>
            </a:r>
            <a:r>
              <a:rPr kumimoji="1" lang="zh-TW" altLang="en-US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華康中黑體" panose="020B0509000000000000" pitchFamily="49" charset="-120"/>
                <a:ea typeface="華康中黑體" panose="020B0509000000000000" pitchFamily="49" charset="-120"/>
                <a:cs typeface="+mj-cs"/>
              </a:rPr>
              <a:t>、政府政策性住宅地震保險 </a:t>
            </a:r>
            <a:endParaRPr kumimoji="0" lang="zh-TW" altLang="en-US" sz="44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8166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6896" y="433899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有獎徵答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4400" y="1730205"/>
            <a:ext cx="104618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Q:</a:t>
            </a:r>
            <a:r>
              <a:rPr lang="zh-TW" altLang="en-US" sz="36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嘉義縣有幾條地震帶？</a:t>
            </a:r>
            <a:endParaRPr lang="en-US" altLang="zh-TW" sz="3600" b="1" dirty="0" smtClean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條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條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條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條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5436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6896" y="433899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有獎徵答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4400" y="1730205"/>
            <a:ext cx="104618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Q:</a:t>
            </a:r>
            <a:r>
              <a:rPr lang="zh-TW" altLang="en-US" sz="36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台灣死傷最慘重的地震？</a:t>
            </a:r>
            <a:endParaRPr lang="en-US" altLang="zh-TW" sz="3600" b="1" dirty="0" smtClean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1906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0317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嘉義梅山大地震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1935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0421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台中新竹大地震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1999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0921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集集大地震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2016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0206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美濃大地震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328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一、地震</a:t>
            </a:r>
            <a:r>
              <a:rPr lang="zh-TW" altLang="en-US" dirty="0">
                <a:solidFill>
                  <a:srgbClr val="0070C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災害與</a:t>
            </a:r>
            <a:r>
              <a:rPr lang="zh-TW" altLang="en-US" dirty="0" smtClean="0">
                <a:solidFill>
                  <a:srgbClr val="0070C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風險</a:t>
            </a:r>
            <a:endParaRPr lang="zh-TW" altLang="en-US" dirty="0"/>
          </a:p>
        </p:txBody>
      </p:sp>
      <p:pic>
        <p:nvPicPr>
          <p:cNvPr id="5" name="Picture 6" descr="2013-2-23 下午 03-49-1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112" y="3935550"/>
            <a:ext cx="34544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2013-2-23 下午 03-52-5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5003" y="3935550"/>
            <a:ext cx="3519488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2013-2-23 下午 03-56-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7982" y="3935550"/>
            <a:ext cx="3516032" cy="230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1097280" y="2125044"/>
            <a:ext cx="6096000" cy="11018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6088" lvl="0" indent="-446088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</a:pPr>
            <a:r>
              <a:rPr kumimoji="1" lang="en-US" altLang="zh-TW" sz="3200" b="1" dirty="0">
                <a:solidFill>
                  <a:srgbClr val="0070C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1999</a:t>
            </a:r>
            <a:r>
              <a:rPr kumimoji="1" lang="zh-TW" altLang="en-US" sz="3200" b="1" dirty="0">
                <a:solidFill>
                  <a:srgbClr val="0070C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臺灣</a:t>
            </a:r>
            <a:r>
              <a:rPr kumimoji="1" lang="en-US" altLang="zh-TW" sz="3200" b="1" dirty="0">
                <a:solidFill>
                  <a:srgbClr val="0070C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921</a:t>
            </a:r>
            <a:r>
              <a:rPr kumimoji="1" lang="zh-TW" altLang="en-US" sz="3200" b="1" dirty="0">
                <a:solidFill>
                  <a:srgbClr val="0070C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集集大地震</a:t>
            </a:r>
          </a:p>
          <a:p>
            <a:pPr marL="985838" lvl="1" indent="-360363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1" lang="zh-TW" altLang="en-US" sz="28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規模</a:t>
            </a:r>
            <a:r>
              <a:rPr kumimoji="1" lang="en-US" altLang="zh-TW" sz="28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7.3</a:t>
            </a:r>
            <a:r>
              <a:rPr kumimoji="1" lang="en-US" altLang="en-US" sz="28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，</a:t>
            </a:r>
            <a:r>
              <a:rPr kumimoji="1" lang="en-US" altLang="zh-TW" sz="28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2,415</a:t>
            </a:r>
            <a:r>
              <a:rPr kumimoji="1" lang="zh-TW" altLang="en-US" sz="28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人死亡</a:t>
            </a:r>
          </a:p>
        </p:txBody>
      </p:sp>
    </p:spTree>
    <p:extLst>
      <p:ext uri="{BB962C8B-B14F-4D97-AF65-F5344CB8AC3E}">
        <p14:creationId xmlns:p14="http://schemas.microsoft.com/office/powerpoint/2010/main" val="429255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6896" y="433899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有獎徵答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4400" y="1730205"/>
            <a:ext cx="104618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Q:</a:t>
            </a:r>
            <a:r>
              <a:rPr lang="zh-TW" altLang="en-US" sz="36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在室內，地震發生時需作何種動作？</a:t>
            </a:r>
            <a:endParaRPr lang="en-US" altLang="zh-TW" sz="3600" b="1" dirty="0" smtClean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關燈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關電源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找堅固物體趴、掩、穩，保護頭頸部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把大門打開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0735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6896" y="433899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有獎徵答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4400" y="1730205"/>
            <a:ext cx="104618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Q:</a:t>
            </a:r>
            <a:r>
              <a:rPr lang="zh-TW" altLang="en-US" sz="36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在家上廁所如果發生地震時怎麼辦？</a:t>
            </a:r>
            <a:endParaRPr lang="en-US" altLang="zh-TW" sz="3600" b="1" dirty="0" smtClean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趕快跑出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去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經聲尖叫大喊救命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不慌張，注意鏡子掉落物，保護頭部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趴在馬桶旁邊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0680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4400" y="689393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有獎徵答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4400" y="1730205"/>
            <a:ext cx="104618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Q:</a:t>
            </a:r>
            <a:r>
              <a:rPr lang="zh-TW" altLang="en-US" sz="36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地震時若在廚房該如何？下列何者不洽當。</a:t>
            </a:r>
            <a:endParaRPr lang="en-US" altLang="zh-TW" sz="3600" b="1" dirty="0" smtClean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小心掉落破碎的碗盤保護腳部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小心掉落地面的調味料，避免滑倒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先不管保護頭部，先把火源關掉要緊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若可順手關掉火源再關火源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7332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4400" y="1730205"/>
            <a:ext cx="104618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Q:</a:t>
            </a:r>
            <a:r>
              <a:rPr lang="zh-TW" altLang="en-US" sz="36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地震發生後，可打哪一個電話留言給親人報平安？</a:t>
            </a:r>
            <a:endParaRPr lang="en-US" altLang="zh-TW" sz="3600" b="1" dirty="0" smtClean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119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1991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113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110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6702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4400" y="1730205"/>
            <a:ext cx="104618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Q:</a:t>
            </a:r>
            <a:r>
              <a:rPr lang="zh-TW" altLang="zh-TW" sz="36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投保</a:t>
            </a:r>
            <a:r>
              <a:rPr lang="zh-TW" altLang="zh-TW" sz="36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住宅地震基本保險，一年保費只要</a:t>
            </a:r>
            <a:r>
              <a:rPr lang="en-US" altLang="zh-TW" sz="36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1,350</a:t>
            </a:r>
            <a:r>
              <a:rPr lang="zh-TW" altLang="zh-TW" sz="36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元，就可以得到最高</a:t>
            </a:r>
            <a:r>
              <a:rPr lang="zh-TW" altLang="zh-TW" sz="36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保障</a:t>
            </a:r>
            <a:r>
              <a:rPr lang="zh-TW" altLang="en-US" sz="36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理賠補助？</a:t>
            </a:r>
            <a:endParaRPr lang="en-US" altLang="zh-TW" sz="3600" b="1" dirty="0" smtClean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新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臺幣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150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萬元及臨時住宿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費用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50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萬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元。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新臺幣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150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萬元及臨時住宿費用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20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萬元。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新臺幣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200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萬元及臨時住宿費用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0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萬元。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新臺幣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200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萬元及臨時住宿費用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20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萬元。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6896" y="433899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有獎徵答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9490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38518" y="1704672"/>
            <a:ext cx="94174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altLang="zh-TW" sz="3600" b="1" kern="1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Q:</a:t>
            </a:r>
            <a:r>
              <a:rPr lang="zh-TW" altLang="zh-TW" sz="3600" b="1" kern="1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臺灣</a:t>
            </a:r>
            <a:r>
              <a:rPr lang="zh-TW" altLang="zh-TW" sz="3600" b="1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地區因地理環境的影響，經常面臨地震災害的威脅，住宅可投保哪一種保險，以減輕財產損失？</a:t>
            </a:r>
            <a:endParaRPr lang="zh-TW" altLang="zh-TW" sz="36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29870">
              <a:spcAft>
                <a:spcPts val="0"/>
              </a:spcAft>
            </a:pPr>
            <a:r>
              <a:rPr lang="en-US" altLang="zh-TW" sz="36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A. </a:t>
            </a:r>
            <a:r>
              <a:rPr lang="zh-TW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強制汽車保險</a:t>
            </a: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endParaRPr lang="zh-TW" altLang="zh-TW" sz="36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29870">
              <a:spcAft>
                <a:spcPts val="0"/>
              </a:spcAft>
            </a:pPr>
            <a:r>
              <a:rPr lang="en-US" altLang="zh-TW" sz="36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B.</a:t>
            </a:r>
            <a:r>
              <a:rPr lang="en-US" altLang="zh-TW" sz="3600" b="1" u="sng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3600" u="sng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住宅地震基本保險</a:t>
            </a: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endParaRPr lang="zh-TW" altLang="zh-TW" sz="36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29870">
              <a:spcAft>
                <a:spcPts val="0"/>
              </a:spcAft>
            </a:pPr>
            <a:r>
              <a:rPr lang="en-US" altLang="zh-TW" sz="36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C. </a:t>
            </a:r>
            <a:r>
              <a:rPr lang="zh-TW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颱風洪水險</a:t>
            </a: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endParaRPr lang="zh-TW" altLang="zh-TW" sz="36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29870">
              <a:spcAft>
                <a:spcPts val="0"/>
              </a:spcAft>
            </a:pPr>
            <a:r>
              <a:rPr lang="en-US" altLang="zh-TW" sz="36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D. </a:t>
            </a:r>
            <a:r>
              <a:rPr lang="zh-TW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以上皆是</a:t>
            </a:r>
          </a:p>
        </p:txBody>
      </p:sp>
      <p:sp>
        <p:nvSpPr>
          <p:cNvPr id="3" name="矩形 2"/>
          <p:cNvSpPr/>
          <p:nvPr/>
        </p:nvSpPr>
        <p:spPr>
          <a:xfrm>
            <a:off x="996896" y="433899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有獎徵答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1542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9235" y="1879484"/>
            <a:ext cx="105873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altLang="zh-TW" sz="3600" b="1" kern="1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Q:</a:t>
            </a:r>
            <a:r>
              <a:rPr lang="zh-TW" altLang="zh-TW" sz="3600" b="1" kern="1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政府</a:t>
            </a:r>
            <a:r>
              <a:rPr lang="zh-TW" altLang="zh-TW" sz="3600" b="1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推動住宅地震保險制度之目的在普遍提供社會大眾基本地震保障，屬於哪一種性質保險？</a:t>
            </a:r>
            <a:endParaRPr lang="zh-TW" altLang="zh-TW" sz="36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29870">
              <a:spcAft>
                <a:spcPts val="0"/>
              </a:spcAft>
            </a:pPr>
            <a:r>
              <a:rPr lang="en-US" altLang="zh-TW" sz="36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A. </a:t>
            </a:r>
            <a:r>
              <a:rPr lang="zh-TW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強制性保險</a:t>
            </a: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endParaRPr lang="zh-TW" altLang="zh-TW" sz="36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29870">
              <a:spcAft>
                <a:spcPts val="0"/>
              </a:spcAft>
            </a:pPr>
            <a:r>
              <a:rPr lang="en-US" altLang="zh-TW" sz="36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B. </a:t>
            </a:r>
            <a:r>
              <a:rPr lang="zh-TW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投資型保險</a:t>
            </a: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endParaRPr lang="zh-TW" altLang="zh-TW" sz="36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29870">
              <a:spcAft>
                <a:spcPts val="0"/>
              </a:spcAft>
            </a:pPr>
            <a:r>
              <a:rPr lang="en-US" altLang="zh-TW" sz="36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C. </a:t>
            </a:r>
            <a:r>
              <a:rPr lang="zh-TW" altLang="zh-TW" sz="3600" u="sng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政策性保險</a:t>
            </a: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endParaRPr lang="zh-TW" altLang="zh-TW" sz="36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29870">
              <a:spcAft>
                <a:spcPts val="0"/>
              </a:spcAft>
            </a:pPr>
            <a:r>
              <a:rPr lang="en-US" altLang="zh-TW" sz="36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D. </a:t>
            </a:r>
            <a:r>
              <a:rPr lang="zh-TW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人壽保險</a:t>
            </a:r>
          </a:p>
        </p:txBody>
      </p:sp>
      <p:sp>
        <p:nvSpPr>
          <p:cNvPr id="3" name="矩形 2"/>
          <p:cNvSpPr/>
          <p:nvPr/>
        </p:nvSpPr>
        <p:spPr>
          <a:xfrm>
            <a:off x="996896" y="433899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有獎徵答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5397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13648" y="1681807"/>
            <a:ext cx="100180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altLang="zh-TW" sz="3600" b="1" kern="1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Q:</a:t>
            </a:r>
            <a:r>
              <a:rPr lang="zh-TW" altLang="zh-TW" sz="3600" b="1" kern="1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住宅</a:t>
            </a:r>
            <a:r>
              <a:rPr lang="zh-TW" altLang="zh-TW" sz="3600" b="1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地震基本保險承保的標的物是什麼？</a:t>
            </a:r>
            <a:endParaRPr lang="zh-TW" altLang="zh-TW" sz="36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97510" indent="-168910">
              <a:spcAft>
                <a:spcPts val="0"/>
              </a:spcAft>
            </a:pP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A.	</a:t>
            </a:r>
            <a:r>
              <a:rPr lang="zh-TW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動產</a:t>
            </a: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家具、電視、電腦等</a:t>
            </a: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36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97510" indent="-168910">
              <a:spcAft>
                <a:spcPts val="0"/>
              </a:spcAft>
            </a:pP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B.	</a:t>
            </a:r>
            <a:r>
              <a:rPr lang="zh-TW" altLang="zh-TW" sz="3600" u="sng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住宅建築物</a:t>
            </a:r>
            <a:r>
              <a:rPr lang="en-US" altLang="zh-TW" sz="3600" u="sng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u="sng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房屋</a:t>
            </a:r>
            <a:r>
              <a:rPr lang="en-US" altLang="zh-TW" sz="3600" u="sng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36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97510" indent="-168910">
              <a:spcAft>
                <a:spcPts val="0"/>
              </a:spcAft>
            </a:pP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C.	</a:t>
            </a:r>
            <a:r>
              <a:rPr lang="zh-TW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裝潢</a:t>
            </a:r>
          </a:p>
          <a:p>
            <a:pPr marL="397510" indent="-168910">
              <a:spcAft>
                <a:spcPts val="0"/>
              </a:spcAft>
            </a:pP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D.	</a:t>
            </a:r>
            <a:r>
              <a:rPr lang="zh-TW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以上皆是</a:t>
            </a:r>
          </a:p>
        </p:txBody>
      </p:sp>
      <p:sp>
        <p:nvSpPr>
          <p:cNvPr id="3" name="矩形 2"/>
          <p:cNvSpPr/>
          <p:nvPr/>
        </p:nvSpPr>
        <p:spPr>
          <a:xfrm>
            <a:off x="996896" y="433899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有獎徵答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7534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8906" y="1758461"/>
            <a:ext cx="107576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altLang="zh-TW" sz="3600" b="1" kern="1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Q:</a:t>
            </a:r>
            <a:r>
              <a:rPr lang="zh-TW" altLang="zh-TW" sz="3600" b="1" kern="1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投保</a:t>
            </a:r>
            <a:r>
              <a:rPr lang="zh-TW" altLang="zh-TW" sz="3600" b="1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住宅地震基本保險，因什麼狀況造成房屋全損，受災保戶可獲得賠償？</a:t>
            </a:r>
            <a:endParaRPr lang="zh-TW" altLang="zh-TW" sz="36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29870">
              <a:spcAft>
                <a:spcPts val="0"/>
              </a:spcAft>
            </a:pPr>
            <a:r>
              <a:rPr lang="en-US" altLang="zh-TW" sz="36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A.</a:t>
            </a:r>
            <a:r>
              <a:rPr lang="zh-TW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地震震動及地震引起之火災、爆炸</a:t>
            </a: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b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6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B.</a:t>
            </a:r>
            <a:r>
              <a:rPr lang="zh-TW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地震引起的山崩、地層下陷、滑動、開裂、決口</a:t>
            </a: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b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6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C.</a:t>
            </a:r>
            <a:r>
              <a:rPr lang="zh-TW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地震引起的海嘯、海潮高漲、洪水</a:t>
            </a: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b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6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D.</a:t>
            </a:r>
            <a:r>
              <a:rPr lang="zh-TW" altLang="zh-TW" sz="3600" u="sng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以上皆是</a:t>
            </a:r>
            <a:endParaRPr lang="zh-TW" altLang="zh-TW" sz="36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6896" y="433899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有獎徵答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0610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2013-2-23 下午 04-03-3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9355" y="3718754"/>
            <a:ext cx="3727525" cy="245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2013-2-23 下午 04-11-0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4368" y="3718754"/>
            <a:ext cx="3706658" cy="245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864198" y="1973008"/>
            <a:ext cx="9129656" cy="161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lvl="0" indent="-446088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</a:pPr>
            <a:r>
              <a:rPr kumimoji="1" lang="en-US" altLang="zh-TW" sz="3200" b="1" dirty="0">
                <a:solidFill>
                  <a:srgbClr val="0070C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2011</a:t>
            </a:r>
            <a:r>
              <a:rPr kumimoji="1" lang="zh-TW" altLang="en-US" sz="3200" b="1" dirty="0">
                <a:solidFill>
                  <a:srgbClr val="0070C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日本</a:t>
            </a:r>
            <a:r>
              <a:rPr kumimoji="1" lang="en-US" altLang="zh-TW" sz="3200" b="1" dirty="0">
                <a:solidFill>
                  <a:srgbClr val="0070C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311</a:t>
            </a:r>
            <a:r>
              <a:rPr kumimoji="1" lang="zh-TW" altLang="en-US" sz="3200" b="1" dirty="0">
                <a:solidFill>
                  <a:srgbClr val="0070C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大地震</a:t>
            </a:r>
          </a:p>
          <a:p>
            <a:pPr marL="985838" lvl="1" indent="-360363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1" lang="zh-TW" altLang="en-US" sz="28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規模</a:t>
            </a:r>
            <a:r>
              <a:rPr kumimoji="1" lang="en-US" altLang="zh-TW" sz="28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9.0</a:t>
            </a:r>
            <a:r>
              <a:rPr kumimoji="1" lang="en-US" altLang="en-US" sz="28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，</a:t>
            </a:r>
            <a:r>
              <a:rPr kumimoji="1" lang="zh-TW" altLang="en-US" sz="28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失蹤及死亡人數約</a:t>
            </a:r>
            <a:r>
              <a:rPr kumimoji="1" lang="en-US" altLang="zh-TW" sz="28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2</a:t>
            </a:r>
            <a:r>
              <a:rPr kumimoji="1" lang="zh-TW" altLang="en-US" sz="28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萬</a:t>
            </a:r>
            <a:r>
              <a:rPr kumimoji="1" lang="zh-TW" altLang="en-US" sz="2800" b="1" dirty="0" smtClean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人。</a:t>
            </a:r>
            <a:endParaRPr kumimoji="1" lang="zh-TW" altLang="en-US" sz="2800" b="1" dirty="0">
              <a:solidFill>
                <a:srgbClr val="006600"/>
              </a:solidFill>
              <a:latin typeface="Arial"/>
              <a:ea typeface="微軟正黑體" panose="020B0604030504040204" pitchFamily="34" charset="-120"/>
            </a:endParaRPr>
          </a:p>
          <a:p>
            <a:pPr marL="985838" lvl="1" indent="-360363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1" lang="zh-TW" altLang="en-US" sz="28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造成震損、海嘯及核災之複合型</a:t>
            </a:r>
            <a:r>
              <a:rPr kumimoji="1" lang="zh-TW" altLang="en-US" sz="2800" b="1" dirty="0" smtClean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災害。</a:t>
            </a:r>
            <a:endParaRPr kumimoji="1" lang="zh-TW" altLang="en-US" sz="2800" b="1" dirty="0">
              <a:solidFill>
                <a:srgbClr val="006600"/>
              </a:solidFill>
              <a:latin typeface="Arial"/>
              <a:ea typeface="微軟正黑體" panose="020B0604030504040204" pitchFamily="34" charset="-120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一、地震</a:t>
            </a:r>
            <a:r>
              <a:rPr lang="zh-TW" altLang="en-US" dirty="0">
                <a:solidFill>
                  <a:srgbClr val="0070C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災害與</a:t>
            </a:r>
            <a:r>
              <a:rPr lang="zh-TW" altLang="en-US" dirty="0" smtClean="0">
                <a:solidFill>
                  <a:srgbClr val="0070C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風險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085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一、地震</a:t>
            </a:r>
            <a:r>
              <a:rPr lang="zh-TW" altLang="en-US" dirty="0">
                <a:solidFill>
                  <a:srgbClr val="0070C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災害與</a:t>
            </a:r>
            <a:r>
              <a:rPr lang="zh-TW" altLang="en-US" dirty="0" smtClean="0">
                <a:solidFill>
                  <a:srgbClr val="0070C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風險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957431" y="1941757"/>
            <a:ext cx="9828903" cy="2296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lvl="0" indent="-446088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</a:pPr>
            <a:r>
              <a:rPr kumimoji="1" lang="en-US" altLang="zh-TW" sz="2800" b="1" dirty="0">
                <a:solidFill>
                  <a:srgbClr val="0070C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2016.2.6</a:t>
            </a:r>
            <a:r>
              <a:rPr kumimoji="1" lang="zh-TW" altLang="en-US" sz="2800" b="1" dirty="0">
                <a:solidFill>
                  <a:srgbClr val="0070C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高雄美濃大地震</a:t>
            </a:r>
          </a:p>
          <a:p>
            <a:pPr marL="985838" lvl="1" indent="-360363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1" lang="zh-TW" altLang="en-US" sz="24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規模</a:t>
            </a:r>
            <a:r>
              <a:rPr kumimoji="1" lang="en-US" altLang="zh-TW" sz="24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6.6</a:t>
            </a:r>
            <a:r>
              <a:rPr kumimoji="1" lang="en-US" altLang="en-US" sz="24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，</a:t>
            </a:r>
            <a:r>
              <a:rPr kumimoji="1" lang="zh-TW" altLang="en-US" sz="24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最大震度臺南</a:t>
            </a:r>
            <a:r>
              <a:rPr kumimoji="1" lang="zh-TW" altLang="en-US" sz="2400" b="1" dirty="0" smtClean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新化</a:t>
            </a:r>
            <a:endParaRPr kumimoji="1" lang="en-US" altLang="zh-TW" sz="2400" b="1" dirty="0" smtClean="0">
              <a:solidFill>
                <a:srgbClr val="006600"/>
              </a:solidFill>
              <a:latin typeface="Arial"/>
              <a:ea typeface="微軟正黑體" panose="020B0604030504040204" pitchFamily="34" charset="-120"/>
            </a:endParaRPr>
          </a:p>
          <a:p>
            <a:pPr marL="625475" lvl="1" fontAlgn="base">
              <a:spcBef>
                <a:spcPct val="20000"/>
              </a:spcBef>
              <a:spcAft>
                <a:spcPct val="0"/>
              </a:spcAft>
            </a:pPr>
            <a:r>
              <a:rPr kumimoji="1" lang="zh-TW" altLang="en-US" sz="24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 </a:t>
            </a:r>
            <a:r>
              <a:rPr kumimoji="1" lang="zh-TW" altLang="en-US" sz="2400" b="1" dirty="0" smtClean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   </a:t>
            </a:r>
            <a:r>
              <a:rPr kumimoji="1" lang="en-US" altLang="zh-TW" sz="2400" b="1" dirty="0" smtClean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7</a:t>
            </a:r>
            <a:r>
              <a:rPr kumimoji="1" lang="zh-TW" altLang="en-US" sz="24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級，震源深度約</a:t>
            </a:r>
            <a:r>
              <a:rPr kumimoji="1" lang="en-US" altLang="zh-TW" sz="24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14.6</a:t>
            </a:r>
            <a:r>
              <a:rPr kumimoji="1" lang="zh-TW" altLang="en-US" sz="24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公里</a:t>
            </a:r>
            <a:r>
              <a:rPr kumimoji="1" lang="zh-TW" altLang="en-US" sz="2400" b="1" dirty="0" smtClean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。</a:t>
            </a:r>
            <a:endParaRPr kumimoji="1" lang="en-US" altLang="zh-TW" sz="2400" b="1" dirty="0" smtClean="0">
              <a:solidFill>
                <a:srgbClr val="006600"/>
              </a:solidFill>
              <a:latin typeface="Arial"/>
              <a:ea typeface="微軟正黑體" panose="020B0604030504040204" pitchFamily="34" charset="-120"/>
            </a:endParaRPr>
          </a:p>
          <a:p>
            <a:pPr marL="625475" lvl="1" fontAlgn="base">
              <a:spcBef>
                <a:spcPct val="20000"/>
              </a:spcBef>
              <a:spcAft>
                <a:spcPct val="0"/>
              </a:spcAft>
            </a:pPr>
            <a:r>
              <a:rPr kumimoji="1" lang="zh-TW" altLang="en-US" sz="24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 </a:t>
            </a:r>
            <a:r>
              <a:rPr kumimoji="1" lang="zh-TW" altLang="en-US" sz="2400" b="1" dirty="0" smtClean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   死亡</a:t>
            </a:r>
            <a:r>
              <a:rPr kumimoji="1" lang="zh-TW" altLang="en-US" sz="24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人數</a:t>
            </a:r>
            <a:r>
              <a:rPr kumimoji="1" lang="en-US" altLang="zh-TW" sz="24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117</a:t>
            </a:r>
            <a:r>
              <a:rPr kumimoji="1" lang="zh-TW" altLang="en-US" sz="24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人，受傷</a:t>
            </a:r>
            <a:r>
              <a:rPr kumimoji="1" lang="zh-TW" altLang="en-US" sz="2400" b="1" dirty="0" smtClean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人數</a:t>
            </a:r>
            <a:endParaRPr kumimoji="1" lang="en-US" altLang="zh-TW" sz="2400" b="1" dirty="0" smtClean="0">
              <a:solidFill>
                <a:srgbClr val="006600"/>
              </a:solidFill>
              <a:latin typeface="Arial"/>
              <a:ea typeface="微軟正黑體" panose="020B0604030504040204" pitchFamily="34" charset="-120"/>
            </a:endParaRPr>
          </a:p>
          <a:p>
            <a:pPr marL="625475" lvl="1" fontAlgn="base">
              <a:spcBef>
                <a:spcPct val="20000"/>
              </a:spcBef>
              <a:spcAft>
                <a:spcPct val="0"/>
              </a:spcAft>
            </a:pPr>
            <a:r>
              <a:rPr kumimoji="1" lang="zh-TW" altLang="en-US" sz="24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 </a:t>
            </a:r>
            <a:r>
              <a:rPr kumimoji="1" lang="zh-TW" altLang="en-US" sz="2400" b="1" dirty="0" smtClean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   </a:t>
            </a:r>
            <a:r>
              <a:rPr kumimoji="1" lang="en-US" altLang="zh-TW" sz="2400" b="1" dirty="0" smtClean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551</a:t>
            </a:r>
            <a:r>
              <a:rPr kumimoji="1" lang="zh-TW" altLang="en-US" sz="24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人。</a:t>
            </a:r>
          </a:p>
        </p:txBody>
      </p:sp>
      <p:pic>
        <p:nvPicPr>
          <p:cNvPr id="7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4056" y="2037062"/>
            <a:ext cx="5400824" cy="384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33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691" y="470647"/>
            <a:ext cx="10562758" cy="621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006188" y="174812"/>
            <a:ext cx="10181766" cy="1450757"/>
          </a:xfrm>
          <a:solidFill>
            <a:schemeClr val="bg1">
              <a:lumMod val="65000"/>
              <a:alpha val="63000"/>
            </a:schemeClr>
          </a:solidFill>
        </p:spPr>
        <p:txBody>
          <a:bodyPr anchor="ctr" anchorCtr="0"/>
          <a:lstStyle/>
          <a:p>
            <a:r>
              <a:rPr lang="zh-TW" altLang="en-US" b="1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二</a:t>
            </a:r>
            <a:r>
              <a:rPr lang="zh-TW" altLang="en-US" b="1" dirty="0" smtClean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、嘉義縣市地區活動斷層分布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1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5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824688"/>
              </p:ext>
            </p:extLst>
          </p:nvPr>
        </p:nvGraphicFramePr>
        <p:xfrm>
          <a:off x="820270" y="1201178"/>
          <a:ext cx="10345077" cy="5034724"/>
        </p:xfrm>
        <a:graphic>
          <a:graphicData uri="http://schemas.openxmlformats.org/drawingml/2006/table">
            <a:tbl>
              <a:tblPr/>
              <a:tblGrid>
                <a:gridCol w="2146091"/>
                <a:gridCol w="2529705"/>
                <a:gridCol w="2070847"/>
                <a:gridCol w="1831186"/>
                <a:gridCol w="1767248"/>
              </a:tblGrid>
              <a:tr h="6056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日期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地震名稱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地震規模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(ML)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死亡人數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房屋全毀數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1917/01/05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南投地震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6.2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54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130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5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1935/04/21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新竹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臺中烈震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7.1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DE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3,276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17,907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6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1935/07/17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新竹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臺中烈震餘震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6.2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44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1,734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1941/12/17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中埔地震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7.1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358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4,520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1946/12/05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新化地震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6.1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74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1,954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1951/10/22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花東縱谷地震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7.3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68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--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1951/11/25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花東縱谷地震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7.3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17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1,016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5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1959/08/15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恆春地震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7.1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16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1,214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1964/01/18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白河地震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6.3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106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10,924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1999/09/21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集集地震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DE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7.3</a:t>
                      </a:r>
                    </a:p>
                  </a:txBody>
                  <a:tcPr marL="91434" marR="91434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2,415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DE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51,711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2016/02/06</a:t>
                      </a:r>
                    </a:p>
                  </a:txBody>
                  <a:tcPr marL="91434" marR="91434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高雄美濃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DE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6.6</a:t>
                      </a:r>
                    </a:p>
                  </a:txBody>
                  <a:tcPr marL="91434" marR="91434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117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466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820270" y="508211"/>
            <a:ext cx="59763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華康中黑體" panose="020B0509000000000000" pitchFamily="49" charset="-120"/>
                <a:ea typeface="華康中黑體" panose="020B0509000000000000" pitchFamily="49" charset="-120"/>
                <a:cs typeface="+mj-cs"/>
              </a:rPr>
              <a:t>三、臺灣歷年地震災害統計 </a:t>
            </a:r>
            <a:endParaRPr kumimoji="0" lang="zh-TW" altLang="en-US" sz="18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6514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706" y="285748"/>
            <a:ext cx="4431927" cy="606700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012" y="1443381"/>
            <a:ext cx="4222377" cy="467521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15154" y="414082"/>
            <a:ext cx="78598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kern="0" dirty="0">
                <a:solidFill>
                  <a:srgbClr val="0070C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+mj-cs"/>
              </a:rPr>
              <a:t>四</a:t>
            </a:r>
            <a:r>
              <a:rPr kumimoji="1" lang="zh-TW" altLang="en-US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華康中黑體" panose="020B0509000000000000" pitchFamily="49" charset="-120"/>
                <a:ea typeface="華康中黑體" panose="020B0509000000000000" pitchFamily="49" charset="-120"/>
                <a:cs typeface="+mj-cs"/>
              </a:rPr>
              <a:t>、遇到地震之正確應變作為 </a:t>
            </a:r>
            <a:endParaRPr kumimoji="0" lang="zh-TW" altLang="en-US" sz="44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39558" y="5933927"/>
            <a:ext cx="380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資料來源：內政部台灣抗震網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2297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710" y="107576"/>
            <a:ext cx="8762160" cy="6477316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05088" y="5974268"/>
            <a:ext cx="380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資料來源：內政部台灣抗震網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591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80" y="1437994"/>
            <a:ext cx="10598823" cy="386014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74057" y="440976"/>
            <a:ext cx="78598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kern="0" dirty="0">
                <a:solidFill>
                  <a:srgbClr val="0070C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+mj-cs"/>
              </a:rPr>
              <a:t>四</a:t>
            </a:r>
            <a:r>
              <a:rPr kumimoji="1" lang="zh-TW" altLang="en-US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華康中黑體" panose="020B0509000000000000" pitchFamily="49" charset="-120"/>
                <a:ea typeface="華康中黑體" panose="020B0509000000000000" pitchFamily="49" charset="-120"/>
                <a:cs typeface="+mj-cs"/>
              </a:rPr>
              <a:t>、遇到地震之正確應變作為 </a:t>
            </a:r>
            <a:endParaRPr kumimoji="0" lang="zh-TW" altLang="en-US" sz="44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09880" y="5907033"/>
            <a:ext cx="380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資料來源：內政部台灣抗震網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421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195</TotalTime>
  <Words>805</Words>
  <Application>Microsoft Office PowerPoint</Application>
  <PresentationFormat>寬螢幕</PresentationFormat>
  <Paragraphs>160</Paragraphs>
  <Slides>28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9" baseType="lpstr">
      <vt:lpstr>華康中黑體</vt:lpstr>
      <vt:lpstr>華康儷中黑</vt:lpstr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回顧</vt:lpstr>
      <vt:lpstr>嘉義縣106年地震防災教育 學藝競賽暨有獎徵答活動</vt:lpstr>
      <vt:lpstr>一、地震災害與風險</vt:lpstr>
      <vt:lpstr>一、地震災害與風險</vt:lpstr>
      <vt:lpstr>一、地震災害與風險</vt:lpstr>
      <vt:lpstr>二、嘉義縣市地區活動斷層分布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嘉義縣106年地震防災教育 學藝競賽暨有獎徵答活動</dc:title>
  <dc:creator>徐英傑</dc:creator>
  <cp:lastModifiedBy>user</cp:lastModifiedBy>
  <cp:revision>41</cp:revision>
  <cp:lastPrinted>2017-10-16T06:35:35Z</cp:lastPrinted>
  <dcterms:created xsi:type="dcterms:W3CDTF">2017-10-16T03:24:45Z</dcterms:created>
  <dcterms:modified xsi:type="dcterms:W3CDTF">2017-11-17T06:07:23Z</dcterms:modified>
</cp:coreProperties>
</file>